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9900"/>
    <a:srgbClr val="FF9900"/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2084" y="-3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8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7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884919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6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5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7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953001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1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6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48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A386B83-9947-41C4-B897-8A3C344C6015}" type="datetimeFigureOut">
              <a:rPr lang="zh-TW" altLang="en-US" smtClean="0"/>
              <a:t>2021/5/25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5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4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2BD495-2A8B-4F07-90E2-DE15FD7A50A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husc\Desktop\4a8acff642f0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1" y="8985448"/>
            <a:ext cx="940317" cy="104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AspireS3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7" y="134616"/>
            <a:ext cx="6544164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字方塊 1"/>
          <p:cNvSpPr txBox="1"/>
          <p:nvPr/>
        </p:nvSpPr>
        <p:spPr>
          <a:xfrm>
            <a:off x="310721" y="1424608"/>
            <a:ext cx="60486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zh-TW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航空旅運跨領域學程</a:t>
            </a:r>
            <a:endParaRPr lang="en-US" altLang="zh-TW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500"/>
              </a:lnSpc>
            </a:pP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竹風體W4" panose="03000409000000000000" pitchFamily="65" charset="-120"/>
                <a:ea typeface="華康竹風體W4" panose="03000409000000000000" pitchFamily="65" charset="-120"/>
              </a:rPr>
              <a:t>歡迎您的加入</a:t>
            </a:r>
            <a:r>
              <a:rPr lang="en-US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竹風體W4" panose="03000409000000000000" pitchFamily="65" charset="-120"/>
                <a:ea typeface="華康竹風體W4" panose="03000409000000000000" pitchFamily="65" charset="-120"/>
              </a:rPr>
              <a:t>!!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竹風體W4" panose="03000409000000000000" pitchFamily="65" charset="-120"/>
              <a:ea typeface="華康竹風體W4" panose="030004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52469" y="2643144"/>
            <a:ext cx="60486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10000"/>
            </a:pPr>
            <a:r>
              <a:rPr lang="zh-TW" altLang="en-US" sz="22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申請對象：本校大學部學生皆可選修</a:t>
            </a:r>
            <a:r>
              <a:rPr lang="zh-TW" altLang="zh-TW" sz="22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200" b="1" dirty="0">
              <a:solidFill>
                <a:srgbClr val="FFFF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7" name="Picture 3" descr="C:\Users\khusc\Desktop\未命名 - 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9644">
            <a:off x="264701" y="3074031"/>
            <a:ext cx="887768" cy="116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1152469" y="3285768"/>
            <a:ext cx="6099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10000"/>
            </a:pPr>
            <a:r>
              <a:rPr lang="zh-TW" altLang="en-US" sz="2200" b="1" dirty="0">
                <a:solidFill>
                  <a:srgbClr val="99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詢問單位：休產系、觀光系、行銷系辦</a:t>
            </a:r>
            <a:endParaRPr lang="en-US" altLang="zh-TW" sz="2200" b="1" dirty="0">
              <a:solidFill>
                <a:srgbClr val="99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buClr>
                <a:schemeClr val="tx2">
                  <a:lumMod val="75000"/>
                </a:schemeClr>
              </a:buClr>
              <a:buSzPct val="110000"/>
            </a:pPr>
            <a:r>
              <a:rPr lang="zh-TW" altLang="en-US" sz="2200" b="1" dirty="0">
                <a:solidFill>
                  <a:srgbClr val="99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收件單位：休產系辦</a:t>
            </a:r>
            <a:r>
              <a:rPr lang="en-US" altLang="zh-TW" sz="2200" b="1" dirty="0">
                <a:solidFill>
                  <a:srgbClr val="99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(F403)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240087" y="4504346"/>
            <a:ext cx="6412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10000"/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修讀規定：須修畢下表所列課程至少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學分，三系課程至少需一個科目，且成績及格才可獲得學程證書</a:t>
            </a:r>
            <a:endParaRPr lang="en-US" altLang="zh-TW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464781"/>
              </p:ext>
            </p:extLst>
          </p:nvPr>
        </p:nvGraphicFramePr>
        <p:xfrm>
          <a:off x="178430" y="5136254"/>
          <a:ext cx="6544164" cy="4178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0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112">
                  <a:extLst>
                    <a:ext uri="{9D8B030D-6E8A-4147-A177-3AD203B41FA5}">
                      <a16:colId xmlns:a16="http://schemas.microsoft.com/office/drawing/2014/main" val="2874197618"/>
                    </a:ext>
                  </a:extLst>
                </a:gridCol>
                <a:gridCol w="760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6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350">
                  <a:extLst>
                    <a:ext uri="{9D8B030D-6E8A-4147-A177-3AD203B41FA5}">
                      <a16:colId xmlns:a16="http://schemas.microsoft.com/office/drawing/2014/main" val="3593765095"/>
                    </a:ext>
                  </a:extLst>
                </a:gridCol>
                <a:gridCol w="488521">
                  <a:extLst>
                    <a:ext uri="{9D8B030D-6E8A-4147-A177-3AD203B41FA5}">
                      <a16:colId xmlns:a16="http://schemas.microsoft.com/office/drawing/2014/main" val="296367379"/>
                    </a:ext>
                  </a:extLst>
                </a:gridCol>
              </a:tblGrid>
              <a:tr h="48405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課程名稱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修課年級</a:t>
                      </a:r>
                      <a:r>
                        <a:rPr lang="en-US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學期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學分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課程名稱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修課年級</a:t>
                      </a:r>
                      <a:r>
                        <a:rPr lang="en-US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/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學期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學分</a:t>
                      </a:r>
                      <a:endParaRPr lang="zh-TW" sz="11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031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觀光管理學系</a:t>
                      </a:r>
                      <a:r>
                        <a:rPr lang="en-US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</a:t>
                      </a:r>
                      <a:r>
                        <a:rPr lang="zh-TW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400" b="0" dirty="0"/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行銷管理學系</a:t>
                      </a:r>
                      <a:r>
                        <a:rPr lang="en-US" altLang="zh-TW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(11</a:t>
                      </a:r>
                      <a:r>
                        <a:rPr lang="zh-TW" altLang="zh-TW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011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運輸學概論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消費者行為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二上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航空客運票務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二上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互聯網行銷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0" kern="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標楷體" panose="03000509000000000000" pitchFamily="65" charset="-120"/>
                        </a:rPr>
                        <a:t>全球訂位通路系統實務</a:t>
                      </a:r>
                      <a:endParaRPr lang="zh-TW" sz="1200" b="0" kern="100" dirty="0">
                        <a:solidFill>
                          <a:schemeClr val="tx1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行銷策略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三上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Times New Roman"/>
                        </a:rPr>
                        <a:t>2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728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旅遊產品規劃與行銷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服務業市場調查實務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chemeClr val="tx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sz="1000" b="1" kern="100" dirty="0">
                        <a:solidFill>
                          <a:schemeClr val="tx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467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航空地勤服務管理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三下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04800"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</a:t>
                      </a:r>
                      <a:endParaRPr lang="zh-TW" sz="12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579"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休閒產業管理學系</a:t>
                      </a:r>
                      <a:r>
                        <a:rPr lang="en-US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(10</a:t>
                      </a:r>
                      <a:r>
                        <a:rPr lang="zh-TW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學分</a:t>
                      </a:r>
                      <a:r>
                        <a:rPr lang="en-US" altLang="zh-TW" sz="1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sz="1400" b="0" kern="1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b="1" kern="1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029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急救訓練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一下</a:t>
                      </a:r>
                      <a:endParaRPr lang="zh-TW" altLang="zh-TW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523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當代休閒議題講座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二上</a:t>
                      </a:r>
                      <a:endParaRPr lang="zh-TW" altLang="zh-TW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8728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全球休閒產業趨勢與分析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四下</a:t>
                      </a:r>
                      <a:endParaRPr lang="zh-TW" altLang="zh-TW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523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國際文化習俗與禮儀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一上</a:t>
                      </a:r>
                      <a:endParaRPr lang="zh-TW" altLang="zh-TW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494">
                <a:tc>
                  <a:txBody>
                    <a:bodyPr/>
                    <a:lstStyle/>
                    <a:p>
                      <a:pPr algn="ctr">
                        <a:lnSpc>
                          <a:spcPts val="1560"/>
                        </a:lnSpc>
                        <a:spcAft>
                          <a:spcPts val="0"/>
                        </a:spcAft>
                      </a:pPr>
                      <a:r>
                        <a:rPr lang="zh-TW" sz="1200" b="0" kern="100" dirty="0">
                          <a:solidFill>
                            <a:schemeClr val="tx1"/>
                          </a:solidFill>
                          <a:effectLst/>
                          <a:latin typeface="細明體" panose="02020509000000000000" pitchFamily="49" charset="-120"/>
                          <a:ea typeface="細明體" panose="02020509000000000000" pitchFamily="49" charset="-120"/>
                          <a:cs typeface="Times New Roman" panose="02020603050405020304" pitchFamily="18" charset="0"/>
                        </a:rPr>
                        <a:t>旅遊醫學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二上</a:t>
                      </a:r>
                      <a:endParaRPr lang="zh-TW" altLang="zh-TW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1" kern="100" dirty="0">
                          <a:solidFill>
                            <a:schemeClr val="dk1"/>
                          </a:solidFill>
                          <a:effectLst/>
                          <a:latin typeface="微軟正黑體" pitchFamily="34" charset="-120"/>
                          <a:ea typeface="微軟正黑體" pitchFamily="34" charset="-120"/>
                          <a:cs typeface="+mn-cs"/>
                        </a:rPr>
                        <a:t>2</a:t>
                      </a:r>
                      <a:endParaRPr lang="zh-TW" altLang="en-US" sz="1000" b="1" kern="100" dirty="0">
                        <a:solidFill>
                          <a:schemeClr val="dk1"/>
                        </a:solidFill>
                        <a:effectLst/>
                        <a:latin typeface="微軟正黑體" pitchFamily="34" charset="-120"/>
                        <a:ea typeface="微軟正黑體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074">
                <a:tc gridSpan="6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合計</a:t>
                      </a:r>
                      <a:r>
                        <a:rPr lang="en-US" sz="1200" b="1" kern="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:  </a:t>
                      </a:r>
                      <a:r>
                        <a:rPr lang="en-US" altLang="zh-TW" sz="1200" b="1" kern="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</a:t>
                      </a:r>
                      <a:r>
                        <a:rPr lang="en-US" sz="1200" b="1" kern="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  </a:t>
                      </a:r>
                      <a:r>
                        <a:rPr lang="zh-TW" sz="1200" b="1" kern="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學分</a:t>
                      </a:r>
                      <a:endParaRPr lang="zh-TW" sz="1200" b="1" kern="100" dirty="0">
                        <a:effectLst/>
                        <a:latin typeface="微軟正黑體" pitchFamily="34" charset="-120"/>
                        <a:ea typeface="微軟正黑體" pitchFamily="34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970460" y="9363585"/>
            <a:ext cx="5343163" cy="43088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  <a:buSzPct val="110000"/>
            </a:pPr>
            <a:r>
              <a:rPr lang="zh-TW" altLang="en-US" sz="2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申請時間：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05/24~06/04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(06/25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公告通過名單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637509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286</TotalTime>
  <Words>226</Words>
  <Application>Microsoft Office PowerPoint</Application>
  <PresentationFormat>A4 紙張 (210x297 公釐)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細明體</vt:lpstr>
      <vt:lpstr>華康竹風體W4</vt:lpstr>
      <vt:lpstr>微軟正黑體</vt:lpstr>
      <vt:lpstr>新細明體</vt:lpstr>
      <vt:lpstr>標楷體</vt:lpstr>
      <vt:lpstr>Calibri</vt:lpstr>
      <vt:lpstr>Candara</vt:lpstr>
      <vt:lpstr>Symbol</vt:lpstr>
      <vt:lpstr>Times New Roman</vt:lpstr>
      <vt:lpstr>波形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khusc</dc:creator>
  <cp:lastModifiedBy>khusc</cp:lastModifiedBy>
  <cp:revision>43</cp:revision>
  <dcterms:created xsi:type="dcterms:W3CDTF">2014-11-20T03:32:53Z</dcterms:created>
  <dcterms:modified xsi:type="dcterms:W3CDTF">2021-05-25T06:03:50Z</dcterms:modified>
</cp:coreProperties>
</file>