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858000" cy="9906000" type="A4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009900"/>
    <a:srgbClr val="FF9900"/>
    <a:srgbClr val="FF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2928" y="-63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30200"/>
            <a:ext cx="6521958" cy="8717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733502"/>
            <a:ext cx="6542532" cy="1923393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311400"/>
            <a:ext cx="5829300" cy="257126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36446"/>
            <a:ext cx="4800600" cy="2127956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2020/12/29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2020/12/29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30200"/>
            <a:ext cx="6521958" cy="20604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2020/12/29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1031609"/>
            <a:ext cx="6542532" cy="1923393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091268"/>
            <a:ext cx="1543050" cy="648170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091267"/>
            <a:ext cx="4514850" cy="6481705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2020/12/29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30200"/>
            <a:ext cx="6521958" cy="68417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6071855"/>
            <a:ext cx="2157322" cy="1031371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886530"/>
            <a:ext cx="4158386" cy="122797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904256"/>
            <a:ext cx="4100985" cy="111839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884919"/>
            <a:ext cx="2481000" cy="941126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862357"/>
            <a:ext cx="6542532" cy="1920929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558476"/>
            <a:ext cx="5829300" cy="2201333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2076315"/>
            <a:ext cx="4813301" cy="135749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2020/12/29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2020/12/29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869944"/>
            <a:ext cx="2866644" cy="497941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869944"/>
            <a:ext cx="2866644" cy="497941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868387"/>
            <a:ext cx="2866644" cy="924101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953001"/>
            <a:ext cx="2865041" cy="389590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868385"/>
            <a:ext cx="2866644" cy="924101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953001"/>
            <a:ext cx="2866644" cy="389590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2020/12/29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2020/12/29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30200"/>
            <a:ext cx="6521958" cy="20604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1031609"/>
            <a:ext cx="6542532" cy="1920929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2020/12/29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30200"/>
            <a:ext cx="6521958" cy="20604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2020/12/29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173134"/>
            <a:ext cx="2514600" cy="2751668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1031609"/>
            <a:ext cx="6542532" cy="1923393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302000"/>
            <a:ext cx="2514600" cy="180949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641600"/>
            <a:ext cx="2928057" cy="5503333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30200"/>
            <a:ext cx="6521958" cy="8717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733502"/>
            <a:ext cx="6542532" cy="1923393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89186"/>
            <a:ext cx="2859484" cy="3509905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4023548"/>
            <a:ext cx="2863850" cy="349767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2020/12/29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981200"/>
            <a:ext cx="2674620" cy="4226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30200"/>
            <a:ext cx="6521958" cy="35661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425842"/>
            <a:ext cx="6542532" cy="1920929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88696"/>
            <a:ext cx="6172200" cy="1809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9028015"/>
            <a:ext cx="2840018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A386B83-9947-41C4-B897-8A3C344C6015}" type="datetimeFigureOut">
              <a:rPr lang="zh-TW" altLang="en-US" smtClean="0"/>
              <a:t>2020/12/29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9028015"/>
            <a:ext cx="2840018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9028014"/>
            <a:ext cx="87137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864563"/>
            <a:ext cx="5556250" cy="4984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husc\Desktop\4a8acff642f0d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1" y="8985448"/>
            <a:ext cx="940317" cy="104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AspireS3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87" y="134616"/>
            <a:ext cx="654416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310721" y="1424608"/>
            <a:ext cx="604867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zh-TW" alt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航空旅運跨領域學程</a:t>
            </a:r>
            <a:endParaRPr lang="en-US" altLang="zh-TW" sz="4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500"/>
              </a:lnSpc>
            </a:pP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竹風體W4" panose="03000409000000000000" pitchFamily="65" charset="-120"/>
                <a:ea typeface="華康竹風體W4" panose="03000409000000000000" pitchFamily="65" charset="-120"/>
              </a:rPr>
              <a:t>歡迎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竹風體W4" panose="03000409000000000000" pitchFamily="65" charset="-120"/>
                <a:ea typeface="華康竹風體W4" panose="03000409000000000000" pitchFamily="65" charset="-120"/>
              </a:rPr>
              <a:t>您的加入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竹風體W4" panose="03000409000000000000" pitchFamily="65" charset="-120"/>
                <a:ea typeface="華康竹風體W4" panose="03000409000000000000" pitchFamily="65" charset="-120"/>
              </a:rPr>
              <a:t>!!</a:t>
            </a:r>
            <a:endPara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152469" y="2643144"/>
            <a:ext cx="60486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zh-TW" altLang="en-US" sz="22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申請對象：本校大學部學生皆可選修</a:t>
            </a:r>
            <a:r>
              <a:rPr lang="zh-TW" altLang="zh-TW" sz="22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200" b="1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7" name="Picture 3" descr="C:\Users\khusc\Desktop\未命名 - 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9644">
            <a:off x="264701" y="3074031"/>
            <a:ext cx="887768" cy="116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1262263" y="3035931"/>
            <a:ext cx="56631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zh-TW" alt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申請條件：學生於申請時檢附 </a:t>
            </a:r>
            <a:r>
              <a:rPr lang="en-US" altLang="zh-TW" sz="22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en-US" altLang="zh-TW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108-1</a:t>
            </a:r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成績單</a:t>
            </a:r>
            <a:endParaRPr lang="en-US" altLang="zh-TW" sz="22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en-US" altLang="zh-TW" sz="22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申請表 </a:t>
            </a:r>
            <a:r>
              <a:rPr lang="en-US" altLang="zh-TW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可至休產</a:t>
            </a:r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系、觀光系、行銷系網頁下載</a:t>
            </a:r>
            <a:r>
              <a:rPr lang="en-US" altLang="zh-TW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1098944" y="3787691"/>
            <a:ext cx="6099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zh-TW" altLang="en-US" sz="2200" b="1" dirty="0" smtClean="0">
                <a:solidFill>
                  <a:srgbClr val="99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詢問單位：休產系、觀光系、行銷系辦</a:t>
            </a:r>
            <a:endParaRPr lang="en-US" altLang="zh-TW" sz="2200" b="1" dirty="0" smtClean="0">
              <a:solidFill>
                <a:srgbClr val="99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zh-TW" altLang="en-US" sz="2200" b="1" dirty="0">
                <a:solidFill>
                  <a:srgbClr val="99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收件</a:t>
            </a:r>
            <a:r>
              <a:rPr lang="zh-TW" altLang="en-US" sz="2200" b="1" dirty="0" smtClean="0">
                <a:solidFill>
                  <a:srgbClr val="99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單位：休產系辦</a:t>
            </a:r>
            <a:r>
              <a:rPr lang="en-US" altLang="zh-TW" sz="2200" b="1" dirty="0" smtClean="0">
                <a:solidFill>
                  <a:srgbClr val="99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(F403)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240087" y="4504346"/>
            <a:ext cx="6412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修讀規定：須修畢下表所列課程至少</a:t>
            </a:r>
            <a:r>
              <a:rPr lang="en-US" altLang="zh-TW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學分，每項目需至少一個科目，且成績及格才可獲得學程證書</a:t>
            </a:r>
            <a:endParaRPr lang="en-US" altLang="zh-TW" sz="20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464781"/>
              </p:ext>
            </p:extLst>
          </p:nvPr>
        </p:nvGraphicFramePr>
        <p:xfrm>
          <a:off x="178430" y="5136254"/>
          <a:ext cx="6544164" cy="4178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0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1112">
                  <a:extLst>
                    <a:ext uri="{9D8B030D-6E8A-4147-A177-3AD203B41FA5}">
                      <a16:colId xmlns:a16="http://schemas.microsoft.com/office/drawing/2014/main" val="2874197618"/>
                    </a:ext>
                  </a:extLst>
                </a:gridCol>
                <a:gridCol w="760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69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6350">
                  <a:extLst>
                    <a:ext uri="{9D8B030D-6E8A-4147-A177-3AD203B41FA5}">
                      <a16:colId xmlns:a16="http://schemas.microsoft.com/office/drawing/2014/main" val="3593765095"/>
                    </a:ext>
                  </a:extLst>
                </a:gridCol>
                <a:gridCol w="488521">
                  <a:extLst>
                    <a:ext uri="{9D8B030D-6E8A-4147-A177-3AD203B41FA5}">
                      <a16:colId xmlns:a16="http://schemas.microsoft.com/office/drawing/2014/main" val="296367379"/>
                    </a:ext>
                  </a:extLst>
                </a:gridCol>
              </a:tblGrid>
              <a:tr h="484051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課程名稱</a:t>
                      </a:r>
                      <a:endParaRPr lang="zh-TW" sz="11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修課年級</a:t>
                      </a:r>
                      <a:r>
                        <a:rPr lang="en-US" sz="1100" b="1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</a:t>
                      </a: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期</a:t>
                      </a:r>
                      <a:endParaRPr lang="zh-TW" sz="11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學分</a:t>
                      </a:r>
                      <a:endParaRPr lang="zh-TW" sz="11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課程名稱</a:t>
                      </a:r>
                      <a:endParaRPr lang="zh-TW" sz="11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修課年級</a:t>
                      </a:r>
                      <a:r>
                        <a:rPr lang="en-US" sz="1100" b="1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</a:t>
                      </a: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期</a:t>
                      </a:r>
                      <a:endParaRPr lang="zh-TW" sz="11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學分</a:t>
                      </a:r>
                      <a:endParaRPr lang="zh-TW" sz="11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031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觀光管理學系</a:t>
                      </a:r>
                      <a:r>
                        <a:rPr lang="en-US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</a:t>
                      </a:r>
                      <a:r>
                        <a:rPr lang="zh-TW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學分</a:t>
                      </a:r>
                      <a:r>
                        <a:rPr lang="en-US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1400" b="0" dirty="0"/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行銷管理學系</a:t>
                      </a:r>
                      <a:r>
                        <a:rPr lang="en-US" altLang="zh-TW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(11</a:t>
                      </a:r>
                      <a:r>
                        <a:rPr lang="zh-TW" altLang="zh-TW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學分</a:t>
                      </a:r>
                      <a:r>
                        <a:rPr lang="en-US" altLang="zh-TW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sz="1400" b="1" kern="100" dirty="0"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011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運輸學概論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一</a:t>
                      </a:r>
                      <a:r>
                        <a:rPr lang="zh-TW" sz="12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下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消費者行為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二上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sz="1000" b="1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航空客運票務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二上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互聯網行銷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二下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sz="1000" b="1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b="0" kern="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標楷體" panose="03000509000000000000" pitchFamily="65" charset="-120"/>
                        </a:rPr>
                        <a:t>全球訂位通路系統實務</a:t>
                      </a:r>
                      <a:endParaRPr lang="zh-TW" sz="1200" b="0" kern="100" dirty="0">
                        <a:solidFill>
                          <a:schemeClr val="tx1"/>
                        </a:solidFill>
                        <a:effectLst/>
                        <a:latin typeface="細明體" panose="02020509000000000000" pitchFamily="49" charset="-120"/>
                        <a:ea typeface="細明體" panose="020205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二下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行銷策略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三上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2</a:t>
                      </a:r>
                      <a:endParaRPr lang="zh-TW" sz="1000" b="1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728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旅遊產品規劃與行銷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三下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服務業市場調查實務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三下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sz="1000" b="1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467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航空地勤服務管理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三下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579">
                <a:tc gridSpan="6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休閒產業管理學系</a:t>
                      </a:r>
                      <a:r>
                        <a:rPr lang="en-US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</a:t>
                      </a:r>
                      <a:r>
                        <a:rPr lang="zh-TW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學分</a:t>
                      </a:r>
                      <a:r>
                        <a:rPr lang="en-US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sz="1400" b="0" kern="100" dirty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000" b="1" kern="100" dirty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8029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急救訓練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一下</a:t>
                      </a:r>
                      <a:endParaRPr lang="zh-TW" altLang="zh-TW" sz="1000" b="1" kern="1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0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</a:t>
                      </a:r>
                      <a:endParaRPr lang="zh-TW" altLang="en-US" sz="1000" b="1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8523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當代休閒議題講座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二上</a:t>
                      </a:r>
                      <a:endParaRPr lang="zh-TW" altLang="zh-TW" sz="1000" b="1" kern="1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0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</a:t>
                      </a:r>
                      <a:endParaRPr lang="zh-TW" altLang="en-US" sz="1000" b="1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8728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全球休閒產業趨勢與分析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四下</a:t>
                      </a:r>
                      <a:endParaRPr lang="zh-TW" altLang="zh-TW" sz="1000" b="1" kern="1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0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</a:t>
                      </a:r>
                      <a:endParaRPr lang="zh-TW" altLang="en-US" sz="1000" b="1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8523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國際文化習俗與禮儀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一上</a:t>
                      </a:r>
                      <a:endParaRPr lang="zh-TW" altLang="zh-TW" sz="1000" b="1" kern="1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</a:t>
                      </a:r>
                      <a:endParaRPr lang="zh-TW" altLang="en-US" sz="1000" b="1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9494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旅遊醫學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二上</a:t>
                      </a:r>
                      <a:endParaRPr lang="zh-TW" altLang="zh-TW" sz="1000" b="1" kern="1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</a:t>
                      </a:r>
                      <a:endParaRPr lang="zh-TW" altLang="en-US" sz="1000" b="1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5074">
                <a:tc gridSpan="6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200" b="1" kern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合計</a:t>
                      </a:r>
                      <a:r>
                        <a:rPr lang="en-US" sz="1200" b="1" kern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:  </a:t>
                      </a:r>
                      <a:r>
                        <a:rPr lang="en-US" altLang="zh-TW" sz="1200" b="1" kern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31</a:t>
                      </a:r>
                      <a:r>
                        <a:rPr lang="en-US" sz="1200" b="1" kern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zh-TW" sz="1200" b="1" kern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學分</a:t>
                      </a:r>
                      <a:endParaRPr lang="zh-TW" sz="12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3" name="文字方塊 12"/>
          <p:cNvSpPr txBox="1"/>
          <p:nvPr/>
        </p:nvSpPr>
        <p:spPr>
          <a:xfrm>
            <a:off x="970460" y="9363585"/>
            <a:ext cx="5343163" cy="43088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申請時間：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01/11~01/20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01/29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公告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通過名單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637509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280</TotalTime>
  <Words>371</Words>
  <Application>Microsoft Office PowerPoint</Application>
  <PresentationFormat>A4 紙張 (210x297 公釐)</PresentationFormat>
  <Paragraphs>63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1" baseType="lpstr">
      <vt:lpstr>細明體</vt:lpstr>
      <vt:lpstr>華康竹風體W4</vt:lpstr>
      <vt:lpstr>微軟正黑體</vt:lpstr>
      <vt:lpstr>新細明體</vt:lpstr>
      <vt:lpstr>標楷體</vt:lpstr>
      <vt:lpstr>Calibri</vt:lpstr>
      <vt:lpstr>Candara</vt:lpstr>
      <vt:lpstr>Symbol</vt:lpstr>
      <vt:lpstr>Times New Roman</vt:lpstr>
      <vt:lpstr>波形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khusc</dc:creator>
  <cp:lastModifiedBy>user</cp:lastModifiedBy>
  <cp:revision>41</cp:revision>
  <dcterms:created xsi:type="dcterms:W3CDTF">2014-11-20T03:32:53Z</dcterms:created>
  <dcterms:modified xsi:type="dcterms:W3CDTF">2020-12-29T03:04:07Z</dcterms:modified>
</cp:coreProperties>
</file>